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Playfair Display" panose="00000500000000000000" pitchFamily="2" charset="0"/>
      <p:regular r:id="rId14"/>
    </p:embeddedFont>
    <p:embeddedFont>
      <p:font typeface="Public Sans" panose="020B0604020202020204" charset="0"/>
      <p:regular r:id="rId15"/>
    </p:embeddedFont>
    <p:embeddedFont>
      <p:font typeface="Public San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68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9144000" y="6030541"/>
            <a:ext cx="8148066" cy="3941627"/>
          </a:xfrm>
          <a:custGeom>
            <a:avLst/>
            <a:gdLst/>
            <a:ahLst/>
            <a:cxnLst/>
            <a:rect l="l" t="t" r="r" b="b"/>
            <a:pathLst>
              <a:path w="8148066" h="3941627">
                <a:moveTo>
                  <a:pt x="0" y="0"/>
                </a:moveTo>
                <a:lnTo>
                  <a:pt x="8148066" y="0"/>
                </a:lnTo>
                <a:lnTo>
                  <a:pt x="8148066" y="3941627"/>
                </a:lnTo>
                <a:lnTo>
                  <a:pt x="0" y="3941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6882" y="4643067"/>
            <a:ext cx="16230600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b="1" spc="1816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USING GDINO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0974" y="1299285"/>
            <a:ext cx="16408332" cy="3117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29"/>
              </a:lnSpc>
            </a:pPr>
            <a:r>
              <a:rPr lang="en-US" sz="12999" spc="64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Zero-shot Object Detection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407" y="8675369"/>
            <a:ext cx="7862435" cy="63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9"/>
              </a:lnSpc>
            </a:pPr>
            <a:r>
              <a:rPr lang="en-US" sz="3699" b="1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Project Lead</a:t>
            </a:r>
            <a:r>
              <a:rPr lang="en-US" sz="36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: Priyanka Singh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F159F53-57D8-5542-FD75-B7F7AD08D9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4288">
        <p159:morph option="byObject"/>
      </p:transition>
    </mc:Choice>
    <mc:Fallback>
      <p:transition spd="slow" advTm="142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425383" y="3075516"/>
            <a:ext cx="7574414" cy="5445839"/>
            <a:chOff x="0" y="0"/>
            <a:chExt cx="10099219" cy="726111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3637" r="3637"/>
            <a:stretch>
              <a:fillRect/>
            </a:stretch>
          </p:blipFill>
          <p:spPr>
            <a:xfrm>
              <a:off x="0" y="0"/>
              <a:ext cx="10099219" cy="7261119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9506299" y="3075516"/>
            <a:ext cx="7574414" cy="5445839"/>
            <a:chOff x="0" y="0"/>
            <a:chExt cx="10099219" cy="726111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l="1646" r="993"/>
            <a:stretch>
              <a:fillRect/>
            </a:stretch>
          </p:blipFill>
          <p:spPr>
            <a:xfrm>
              <a:off x="0" y="0"/>
              <a:ext cx="10099219" cy="7261119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GROUND TRUTH VS PREDICTION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3CD660F-C1DA-7863-6568-A1BC0FDF7E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348">
        <p159:morph option="byObject"/>
      </p:transition>
    </mc:Choice>
    <mc:Fallback>
      <p:transition spd="slow" advTm="83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9102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CONCLUSION &amp; FUTURE WORK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7086597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689" y="3249903"/>
            <a:ext cx="8115311" cy="495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6"/>
              </a:lnSpc>
            </a:pPr>
            <a:r>
              <a:rPr lang="en-US" sz="309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Key Takeaways:</a:t>
            </a:r>
          </a:p>
          <a:p>
            <a:pPr marL="622794" lvl="1" indent="-311397" algn="l">
              <a:lnSpc>
                <a:spcPts val="4326"/>
              </a:lnSpc>
              <a:buFont typeface="Arial"/>
              <a:buChar char="•"/>
            </a:pPr>
            <a:r>
              <a:rPr lang="en-US" sz="2884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Grounding DINO works for zero-shot detection.</a:t>
            </a:r>
          </a:p>
          <a:p>
            <a:pPr marL="622794" lvl="1" indent="-311397" algn="l">
              <a:lnSpc>
                <a:spcPts val="4326"/>
              </a:lnSpc>
              <a:buFont typeface="Arial"/>
              <a:buChar char="•"/>
            </a:pPr>
            <a:r>
              <a:rPr lang="en-US" sz="2884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Prompt wording matters — descriptive &gt; minimal.</a:t>
            </a:r>
          </a:p>
          <a:p>
            <a:pPr algn="l">
              <a:lnSpc>
                <a:spcPts val="4326"/>
              </a:lnSpc>
            </a:pPr>
            <a:endParaRPr lang="en-US" sz="2884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636"/>
              </a:lnSpc>
            </a:pPr>
            <a:r>
              <a:rPr lang="en-US" sz="309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Next Steps:</a:t>
            </a:r>
          </a:p>
          <a:p>
            <a:pPr marL="622794" lvl="1" indent="-311397" algn="l">
              <a:lnSpc>
                <a:spcPts val="4326"/>
              </a:lnSpc>
              <a:buFont typeface="Arial"/>
              <a:buChar char="•"/>
            </a:pPr>
            <a:r>
              <a:rPr lang="en-US" sz="2884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Scale to larger, diverse dataset.</a:t>
            </a:r>
          </a:p>
          <a:p>
            <a:pPr marL="622794" lvl="1" indent="-311397" algn="l">
              <a:lnSpc>
                <a:spcPts val="4326"/>
              </a:lnSpc>
              <a:buFont typeface="Arial"/>
              <a:buChar char="•"/>
            </a:pPr>
            <a:r>
              <a:rPr lang="en-US" sz="2884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Try alternatives (e.g., YOLO-World).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027510" y="2025636"/>
            <a:ext cx="7773804" cy="5063759"/>
            <a:chOff x="0" y="0"/>
            <a:chExt cx="2364475" cy="15401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4475" cy="1540190"/>
            </a:xfrm>
            <a:custGeom>
              <a:avLst/>
              <a:gdLst/>
              <a:ahLst/>
              <a:cxnLst/>
              <a:rect l="l" t="t" r="r" b="b"/>
              <a:pathLst>
                <a:path w="2364475" h="1540190">
                  <a:moveTo>
                    <a:pt x="0" y="0"/>
                  </a:moveTo>
                  <a:lnTo>
                    <a:pt x="2364475" y="0"/>
                  </a:lnTo>
                  <a:lnTo>
                    <a:pt x="2364475" y="1540190"/>
                  </a:lnTo>
                  <a:lnTo>
                    <a:pt x="0" y="154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364475" cy="156876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38208" y="2398974"/>
            <a:ext cx="6552408" cy="4317083"/>
            <a:chOff x="0" y="0"/>
            <a:chExt cx="8736544" cy="575611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t="555" b="555"/>
            <a:stretch>
              <a:fillRect/>
            </a:stretch>
          </p:blipFill>
          <p:spPr>
            <a:xfrm>
              <a:off x="0" y="0"/>
              <a:ext cx="8736544" cy="5756111"/>
            </a:xfrm>
            <a:prstGeom prst="rect">
              <a:avLst/>
            </a:prstGeom>
          </p:spPr>
        </p:pic>
      </p:grp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9733FFF-1F34-4869-CFFF-30AD6DDA76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0256">
        <p159:morph option="byObject"/>
      </p:transition>
    </mc:Choice>
    <mc:Fallback>
      <p:transition spd="slow" advTm="402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5338354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50974" y="3156005"/>
            <a:ext cx="16408332" cy="208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sz="16758" spc="83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you!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48142B3-6161-CA54-06B5-A3AB682078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626">
        <p159:morph option="byObject"/>
      </p:transition>
    </mc:Choice>
    <mc:Fallback>
      <p:transition spd="slow" advTm="36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BRIDGING THE GAP IN OBJECT DETECTION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689" y="2046090"/>
            <a:ext cx="13961991" cy="567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1861" lvl="1" indent="-440931" algn="l">
              <a:lnSpc>
                <a:spcPts val="7638"/>
              </a:lnSpc>
              <a:buFont typeface="Arial"/>
              <a:buChar char="•"/>
            </a:pPr>
            <a:r>
              <a:rPr lang="en-US" sz="4084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Problem:</a:t>
            </a:r>
            <a:r>
              <a:rPr lang="en-US" sz="4084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Fixed-class detectors can’t handle unseen categories.</a:t>
            </a:r>
          </a:p>
          <a:p>
            <a:pPr marL="881861" lvl="1" indent="-440931" algn="l">
              <a:lnSpc>
                <a:spcPts val="7638"/>
              </a:lnSpc>
              <a:buFont typeface="Arial"/>
              <a:buChar char="•"/>
            </a:pPr>
            <a:r>
              <a:rPr lang="en-US" sz="4084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Solution: </a:t>
            </a:r>
            <a:r>
              <a:rPr lang="en-US" sz="4084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Zero-shot detection finds objects from text prompts without retraining.</a:t>
            </a:r>
          </a:p>
          <a:p>
            <a:pPr marL="881861" lvl="1" indent="-440931" algn="l">
              <a:lnSpc>
                <a:spcPts val="7638"/>
              </a:lnSpc>
              <a:buFont typeface="Arial"/>
              <a:buChar char="•"/>
            </a:pPr>
            <a:r>
              <a:rPr lang="en-US" sz="4084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Model: </a:t>
            </a:r>
            <a:r>
              <a:rPr lang="en-US" sz="4084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Grounding DINO, a state-of-the-art open-set detector combining vision + language</a:t>
            </a:r>
            <a:r>
              <a:rPr lang="en-US" sz="4084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5569451-73FA-7D77-C34B-2835438A9B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5039">
        <p159:morph option="byObject"/>
      </p:transition>
    </mc:Choice>
    <mc:Fallback>
      <p:transition spd="slow" advTm="350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KEY PROJECT GOALS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1881904"/>
            <a:ext cx="12516136" cy="6104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9872" lvl="1" indent="-354936" algn="l">
              <a:lnSpc>
                <a:spcPts val="8219"/>
              </a:lnSpc>
              <a:buFont typeface="Arial"/>
              <a:buChar char="•"/>
            </a:pPr>
            <a:r>
              <a:rPr lang="en-US" sz="3287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Implement a full end-to-end zero-shot detection pipeline.</a:t>
            </a:r>
          </a:p>
          <a:p>
            <a:pPr marL="709872" lvl="1" indent="-354936" algn="l">
              <a:lnSpc>
                <a:spcPts val="8219"/>
              </a:lnSpc>
              <a:buFont typeface="Arial"/>
              <a:buChar char="•"/>
            </a:pPr>
            <a:r>
              <a:rPr lang="en-US" sz="3287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Evaluate the model's ability to detect novel objects.</a:t>
            </a:r>
          </a:p>
          <a:p>
            <a:pPr marL="709872" lvl="1" indent="-354936" algn="l">
              <a:lnSpc>
                <a:spcPts val="8219"/>
              </a:lnSpc>
              <a:buFont typeface="Arial"/>
              <a:buChar char="•"/>
            </a:pPr>
            <a:r>
              <a:rPr lang="en-US" sz="3287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Analyze the impact of different prompt formulations (e.g., synonyms, detailed descriptions).</a:t>
            </a:r>
          </a:p>
          <a:p>
            <a:pPr marL="709872" lvl="1" indent="-354936" algn="l">
              <a:lnSpc>
                <a:spcPts val="8219"/>
              </a:lnSpc>
              <a:buFont typeface="Arial"/>
              <a:buChar char="•"/>
            </a:pPr>
            <a:r>
              <a:rPr lang="en-US" sz="3287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Visualize and analyze model performance, including failure modes.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84EE34E-6DC1-213C-30E4-6EC61B8BC1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8337">
        <p159:morph option="byObject"/>
      </p:transition>
    </mc:Choice>
    <mc:Fallback>
      <p:transition spd="slow" advTm="383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871" y="942975"/>
            <a:ext cx="1623060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b="1" spc="102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THE PROJECT Pipeline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2761856"/>
            <a:ext cx="13355987" cy="5371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5460" lvl="1" indent="-422730" algn="l">
              <a:lnSpc>
                <a:spcPts val="5873"/>
              </a:lnSpc>
              <a:buFont typeface="Arial"/>
              <a:buChar char="•"/>
            </a:pPr>
            <a:r>
              <a:rPr lang="en-US" sz="3915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Model: </a:t>
            </a:r>
            <a:r>
              <a:rPr lang="en-US" sz="3915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Grounding DINO (Hugging Face)</a:t>
            </a:r>
          </a:p>
          <a:p>
            <a:pPr marL="845460" lvl="1" indent="-422730" algn="l">
              <a:lnSpc>
                <a:spcPts val="5873"/>
              </a:lnSpc>
              <a:buFont typeface="Arial"/>
              <a:buChar char="•"/>
            </a:pPr>
            <a:r>
              <a:rPr lang="en-US" sz="3915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Dataset: </a:t>
            </a:r>
            <a:r>
              <a:rPr lang="en-US" sz="3915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60 COCO 2017 val images</a:t>
            </a:r>
          </a:p>
          <a:p>
            <a:pPr marL="845460" lvl="1" indent="-422730" algn="l">
              <a:lnSpc>
                <a:spcPts val="5873"/>
              </a:lnSpc>
              <a:buFont typeface="Arial"/>
              <a:buChar char="•"/>
            </a:pPr>
            <a:r>
              <a:rPr lang="en-US" sz="3915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Pipeline:</a:t>
            </a:r>
          </a:p>
          <a:p>
            <a:pPr marL="724679" lvl="1" indent="-362340" algn="l">
              <a:lnSpc>
                <a:spcPts val="5034"/>
              </a:lnSpc>
              <a:buAutoNum type="arabicPeriod"/>
            </a:pPr>
            <a:r>
              <a:rPr lang="en-US" sz="3356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Prep: Select images + prompts</a:t>
            </a:r>
          </a:p>
          <a:p>
            <a:pPr marL="724679" lvl="1" indent="-362340" algn="l">
              <a:lnSpc>
                <a:spcPts val="5034"/>
              </a:lnSpc>
              <a:buAutoNum type="arabicPeriod"/>
            </a:pPr>
            <a:r>
              <a:rPr lang="en-US" sz="3356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Inference: Zero-shot detection with prompt strategies</a:t>
            </a:r>
          </a:p>
          <a:p>
            <a:pPr marL="724679" lvl="1" indent="-362340" algn="l">
              <a:lnSpc>
                <a:spcPts val="5034"/>
              </a:lnSpc>
              <a:buAutoNum type="arabicPeriod"/>
            </a:pPr>
            <a:r>
              <a:rPr lang="en-US" sz="3356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Eval: Visual &amp; mAP analysis</a:t>
            </a:r>
          </a:p>
          <a:p>
            <a:pPr marL="724679" lvl="1" indent="-362340" algn="l">
              <a:lnSpc>
                <a:spcPts val="5034"/>
              </a:lnSpc>
              <a:buAutoNum type="arabicPeriod"/>
            </a:pPr>
            <a:r>
              <a:rPr lang="en-US" sz="3356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Analysis: Compare strategies, assess sensitivity</a:t>
            </a:r>
          </a:p>
          <a:p>
            <a:pPr algn="l">
              <a:lnSpc>
                <a:spcPts val="4699"/>
              </a:lnSpc>
            </a:pPr>
            <a:endParaRPr lang="en-US" sz="3356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2784F64-5CFC-2E27-1F87-8B15C77A1F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3027">
        <p159:morph option="byObject"/>
      </p:transition>
    </mc:Choice>
    <mc:Fallback>
      <p:transition spd="slow" advTm="430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6488722" y="1001620"/>
            <a:ext cx="15986326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476250" y="1520145"/>
            <a:ext cx="13243546" cy="8626681"/>
            <a:chOff x="0" y="0"/>
            <a:chExt cx="2364475" cy="15401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4475" cy="1540190"/>
            </a:xfrm>
            <a:custGeom>
              <a:avLst/>
              <a:gdLst/>
              <a:ahLst/>
              <a:cxnLst/>
              <a:rect l="l" t="t" r="r" b="b"/>
              <a:pathLst>
                <a:path w="2364475" h="1540190">
                  <a:moveTo>
                    <a:pt x="0" y="0"/>
                  </a:moveTo>
                  <a:lnTo>
                    <a:pt x="2364475" y="0"/>
                  </a:lnTo>
                  <a:lnTo>
                    <a:pt x="2364475" y="1540190"/>
                  </a:lnTo>
                  <a:lnTo>
                    <a:pt x="0" y="154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364475" cy="156876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16643" y="2156169"/>
            <a:ext cx="11162761" cy="7354634"/>
            <a:chOff x="0" y="0"/>
            <a:chExt cx="14883681" cy="980617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4466" r="4466"/>
            <a:stretch>
              <a:fillRect/>
            </a:stretch>
          </p:blipFill>
          <p:spPr>
            <a:xfrm>
              <a:off x="0" y="0"/>
              <a:ext cx="14883681" cy="9806179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88533" y="183834"/>
            <a:ext cx="9534034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EVALUATION METRICS (MAP)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19885" y="1443945"/>
            <a:ext cx="3921122" cy="401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382" lvl="1" indent="-258191" algn="l">
              <a:lnSpc>
                <a:spcPts val="3587"/>
              </a:lnSpc>
              <a:buFont typeface="Arial"/>
              <a:buChar char="•"/>
            </a:pPr>
            <a:r>
              <a:rPr lang="en-US" sz="2391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mAP was modest, as expected in zero-shot.</a:t>
            </a:r>
          </a:p>
          <a:p>
            <a:pPr algn="l">
              <a:lnSpc>
                <a:spcPts val="3587"/>
              </a:lnSpc>
            </a:pPr>
            <a:endParaRPr lang="en-US" sz="2391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587"/>
              </a:lnSpc>
            </a:pPr>
            <a:endParaRPr lang="en-US" sz="2391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587"/>
              </a:lnSpc>
            </a:pPr>
            <a:endParaRPr lang="en-US" sz="2391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16382" lvl="1" indent="-258191" algn="l">
              <a:lnSpc>
                <a:spcPts val="3587"/>
              </a:lnSpc>
              <a:buFont typeface="Arial"/>
              <a:buChar char="•"/>
            </a:pPr>
            <a:r>
              <a:rPr lang="en-US" sz="2391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Key finding</a:t>
            </a:r>
            <a:r>
              <a:rPr lang="en-US" sz="2391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: Better AP@.50 → good object ID, weaker box precision.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0F453A1-BB61-7DAA-1436-90C725DD82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1892">
        <p159:morph option="byObject"/>
      </p:transition>
    </mc:Choice>
    <mc:Fallback>
      <p:transition spd="slow" advTm="418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5016880" y="1001620"/>
            <a:ext cx="15986326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88533" y="183834"/>
            <a:ext cx="10704725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PERFORMANCE BY OBJECT SIZE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045297" y="3069751"/>
            <a:ext cx="3921122" cy="458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Best on </a:t>
            </a:r>
            <a:r>
              <a:rPr lang="en-US" sz="2400" b="1" dirty="0"/>
              <a:t>small objects</a:t>
            </a:r>
            <a:r>
              <a:rPr lang="en-US" sz="2400" dirty="0"/>
              <a:t> with baseline prompts (AP: 0.017).</a:t>
            </a:r>
          </a:p>
          <a:p>
            <a:pPr marL="342900" indent="-342900">
              <a:lnSpc>
                <a:spcPts val="3587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Weaker on medium, poorest on large objects.</a:t>
            </a:r>
          </a:p>
          <a:p>
            <a:pPr marL="342900" indent="-342900">
              <a:lnSpc>
                <a:spcPts val="3587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>
              <a:lnSpc>
                <a:spcPts val="3587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Failures:</a:t>
            </a:r>
            <a:r>
              <a:rPr lang="en-US" sz="2400" dirty="0"/>
              <a:t> struggles with occlusion, tough angles, and generic prompts.</a:t>
            </a:r>
            <a:endParaRPr lang="en-US" sz="2391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476250" y="1520145"/>
            <a:ext cx="13243546" cy="8626681"/>
            <a:chOff x="0" y="0"/>
            <a:chExt cx="2364475" cy="15401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4475" cy="1540190"/>
            </a:xfrm>
            <a:custGeom>
              <a:avLst/>
              <a:gdLst/>
              <a:ahLst/>
              <a:cxnLst/>
              <a:rect l="l" t="t" r="r" b="b"/>
              <a:pathLst>
                <a:path w="2364475" h="1540190">
                  <a:moveTo>
                    <a:pt x="0" y="0"/>
                  </a:moveTo>
                  <a:lnTo>
                    <a:pt x="2364475" y="0"/>
                  </a:lnTo>
                  <a:lnTo>
                    <a:pt x="2364475" y="1540190"/>
                  </a:lnTo>
                  <a:lnTo>
                    <a:pt x="0" y="154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364475" cy="156876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16643" y="2156169"/>
            <a:ext cx="11162761" cy="7354634"/>
            <a:chOff x="0" y="0"/>
            <a:chExt cx="14883681" cy="980617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l="8932"/>
            <a:stretch>
              <a:fillRect/>
            </a:stretch>
          </p:blipFill>
          <p:spPr>
            <a:xfrm>
              <a:off x="0" y="0"/>
              <a:ext cx="14883681" cy="9806179"/>
            </a:xfrm>
            <a:prstGeom prst="rect">
              <a:avLst/>
            </a:prstGeom>
          </p:spPr>
        </p:pic>
      </p:grp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1387AC25-6848-3244-EBD4-FAA29F09B8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2517">
        <p159:morph option="byObject"/>
      </p:transition>
    </mc:Choice>
    <mc:Fallback>
      <p:transition spd="slow" advTm="425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425383" y="3075516"/>
            <a:ext cx="7574414" cy="5445839"/>
            <a:chOff x="0" y="0"/>
            <a:chExt cx="10099219" cy="726111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3819" r="3819"/>
            <a:stretch>
              <a:fillRect/>
            </a:stretch>
          </p:blipFill>
          <p:spPr>
            <a:xfrm>
              <a:off x="0" y="0"/>
              <a:ext cx="10099219" cy="7261119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9506299" y="3075516"/>
            <a:ext cx="7574414" cy="5445839"/>
            <a:chOff x="0" y="0"/>
            <a:chExt cx="10099219" cy="726111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l="4438" r="3199"/>
            <a:stretch>
              <a:fillRect/>
            </a:stretch>
          </p:blipFill>
          <p:spPr>
            <a:xfrm>
              <a:off x="0" y="0"/>
              <a:ext cx="10099219" cy="7261119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BASELINE PROMPT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0B4CBA1-289F-D951-3371-7805408A5D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7414">
        <p159:morph option="byObject"/>
      </p:transition>
    </mc:Choice>
    <mc:Fallback>
      <p:transition spd="slow" advTm="74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425383" y="3075516"/>
            <a:ext cx="7574414" cy="5445839"/>
            <a:chOff x="0" y="0"/>
            <a:chExt cx="10099219" cy="726111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b="28102"/>
            <a:stretch>
              <a:fillRect/>
            </a:stretch>
          </p:blipFill>
          <p:spPr>
            <a:xfrm>
              <a:off x="0" y="0"/>
              <a:ext cx="10099219" cy="7261119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9506299" y="3075516"/>
            <a:ext cx="7574414" cy="5445839"/>
            <a:chOff x="0" y="0"/>
            <a:chExt cx="10099219" cy="726111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r="7203"/>
            <a:stretch>
              <a:fillRect/>
            </a:stretch>
          </p:blipFill>
          <p:spPr>
            <a:xfrm>
              <a:off x="0" y="0"/>
              <a:ext cx="10099219" cy="7261119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DETAILED PROMPT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2325FFD-1B6E-C2D9-326D-6BE4DD9882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625">
        <p159:morph option="byObject"/>
      </p:transition>
    </mc:Choice>
    <mc:Fallback>
      <p:transition spd="slow" advTm="56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425383" y="3075516"/>
            <a:ext cx="7574414" cy="5445839"/>
            <a:chOff x="0" y="0"/>
            <a:chExt cx="10099219" cy="726111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t="2068" b="2068"/>
            <a:stretch>
              <a:fillRect/>
            </a:stretch>
          </p:blipFill>
          <p:spPr>
            <a:xfrm>
              <a:off x="0" y="0"/>
              <a:ext cx="10099219" cy="7261119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9506299" y="3075516"/>
            <a:ext cx="7574414" cy="5445839"/>
            <a:chOff x="0" y="0"/>
            <a:chExt cx="10099219" cy="726111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b="4136"/>
            <a:stretch>
              <a:fillRect/>
            </a:stretch>
          </p:blipFill>
          <p:spPr>
            <a:xfrm>
              <a:off x="0" y="0"/>
              <a:ext cx="10099219" cy="7261119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SYNONYMS PROMPT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58BF34B-39A3-5049-CF02-6DC67F27D2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64">
        <p159:morph option="byObject"/>
      </p:transition>
    </mc:Choice>
    <mc:Fallback>
      <p:transition spd="slow" advTm="50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267</Words>
  <Application>Microsoft Office PowerPoint</Application>
  <PresentationFormat>Custom</PresentationFormat>
  <Paragraphs>45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Public Sans Bold</vt:lpstr>
      <vt:lpstr>Playfair Display</vt:lpstr>
      <vt:lpstr>Calibri</vt:lpstr>
      <vt:lpstr>Public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White Simple Illustrative Data Analytics Presentation</dc:title>
  <dc:creator>Admin</dc:creator>
  <cp:lastModifiedBy>Nandini Kumari</cp:lastModifiedBy>
  <cp:revision>2</cp:revision>
  <dcterms:created xsi:type="dcterms:W3CDTF">2006-08-16T00:00:00Z</dcterms:created>
  <dcterms:modified xsi:type="dcterms:W3CDTF">2025-09-17T19:00:29Z</dcterms:modified>
  <dc:identifier>DAGzPn-a-5Y</dc:identifier>
</cp:coreProperties>
</file>